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63" r:id="rId2"/>
    <p:sldId id="373" r:id="rId3"/>
    <p:sldId id="374" r:id="rId4"/>
    <p:sldId id="364" r:id="rId5"/>
    <p:sldId id="380" r:id="rId6"/>
    <p:sldId id="391" r:id="rId7"/>
    <p:sldId id="393" r:id="rId8"/>
    <p:sldId id="394" r:id="rId9"/>
    <p:sldId id="382" r:id="rId10"/>
    <p:sldId id="371" r:id="rId11"/>
    <p:sldId id="365" r:id="rId12"/>
    <p:sldId id="368" r:id="rId13"/>
    <p:sldId id="395" r:id="rId14"/>
    <p:sldId id="388" r:id="rId15"/>
    <p:sldId id="389" r:id="rId16"/>
    <p:sldId id="387" r:id="rId17"/>
    <p:sldId id="396" r:id="rId18"/>
    <p:sldId id="399" r:id="rId19"/>
    <p:sldId id="397" r:id="rId20"/>
    <p:sldId id="398" r:id="rId21"/>
    <p:sldId id="379" r:id="rId22"/>
    <p:sldId id="401" r:id="rId23"/>
    <p:sldId id="403" r:id="rId24"/>
    <p:sldId id="402" r:id="rId25"/>
    <p:sldId id="404" r:id="rId26"/>
    <p:sldId id="408" r:id="rId27"/>
    <p:sldId id="385" r:id="rId28"/>
    <p:sldId id="407" r:id="rId29"/>
    <p:sldId id="405" r:id="rId30"/>
    <p:sldId id="406" r:id="rId31"/>
  </p:sldIdLst>
  <p:sldSz cx="12192000" cy="6858000"/>
  <p:notesSz cx="7315200" cy="9601200"/>
  <p:custDataLst>
    <p:tags r:id="rId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0000"/>
    <a:srgbClr val="800080"/>
    <a:srgbClr val="FF0066"/>
    <a:srgbClr val="FF99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7202" autoAdjust="0"/>
    <p:restoredTop sz="90929"/>
  </p:normalViewPr>
  <p:slideViewPr>
    <p:cSldViewPr>
      <p:cViewPr varScale="1">
        <p:scale>
          <a:sx n="212" d="100"/>
          <a:sy n="212" d="100"/>
        </p:scale>
        <p:origin x="232" y="488"/>
      </p:cViewPr>
      <p:guideLst>
        <p:guide orient="horz" pos="23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265301E4-22D8-4ABB-82F5-16CFC8B316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92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E8F1A29C-6611-45A9-9BD8-A52C52A788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11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1A29C-6611-45A9-9BD8-A52C52A7888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5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041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06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88400" y="1"/>
            <a:ext cx="2794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1"/>
            <a:ext cx="81788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103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5260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1088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8074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5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989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5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122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598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0"/>
            <a:ext cx="10363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1478824" TargetMode="External"/><Relationship Id="rId2" Type="http://schemas.openxmlformats.org/officeDocument/2006/relationships/hyperlink" Target="https://github.com/pjbartlein/PaleoCalAdjus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F9F832-551A-A94D-83DB-6A44AA985AC8}"/>
              </a:ext>
            </a:extLst>
          </p:cNvPr>
          <p:cNvSpPr txBox="1"/>
          <p:nvPr/>
        </p:nvSpPr>
        <p:spPr bwMode="auto">
          <a:xfrm>
            <a:off x="457200" y="228600"/>
            <a:ext cx="11093370" cy="2092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Paleo Calendar Effects on Radiation, Atmospheric Circulation, and Surface Temperature, Moisture, and Energy-Balance Variables Can Produce Interpretable But Spurious Large-Scale Patterns and Trends in Analyses of Paleoclimatic Simulations</a:t>
            </a:r>
          </a:p>
          <a:p>
            <a:pPr eaLnBrk="1" hangingPunct="1"/>
            <a:endParaRPr lang="en-US" sz="1800" dirty="0" err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AFE8B-3D58-8442-B125-C90F3D8C3DD8}"/>
              </a:ext>
            </a:extLst>
          </p:cNvPr>
          <p:cNvSpPr/>
          <p:nvPr/>
        </p:nvSpPr>
        <p:spPr>
          <a:xfrm>
            <a:off x="457200" y="2209800"/>
            <a:ext cx="110933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Patrick J Bartlein, Dept. Geography, Univ. Oregon, Eugene, OR, United States </a:t>
            </a:r>
          </a:p>
          <a:p>
            <a:r>
              <a:rPr lang="en-US" sz="2400" dirty="0">
                <a:latin typeface="+mj-lt"/>
              </a:rPr>
              <a:t>Sarah L Shafer, US Geological Survey, Corvallis, OR, United States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7A26A-1A7F-6540-BDAE-676F21317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7"/>
          <a:stretch/>
        </p:blipFill>
        <p:spPr>
          <a:xfrm>
            <a:off x="3634002" y="3338516"/>
            <a:ext cx="4062198" cy="3385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DE568A-6880-B24C-931B-2C129F9D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8"/>
          <a:stretch/>
        </p:blipFill>
        <p:spPr>
          <a:xfrm>
            <a:off x="7596401" y="3352800"/>
            <a:ext cx="4062199" cy="3370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09EC95-D4BA-AA4E-B44B-080992C764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b="10000"/>
          <a:stretch/>
        </p:blipFill>
        <p:spPr>
          <a:xfrm>
            <a:off x="99798" y="3168892"/>
            <a:ext cx="3634002" cy="368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60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8FDB49-F315-F64C-B585-3B08C2AF14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6" b="10000"/>
          <a:stretch/>
        </p:blipFill>
        <p:spPr>
          <a:xfrm>
            <a:off x="0" y="-9056"/>
            <a:ext cx="6764482" cy="686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6F599-798A-0A4D-88B5-71AF7A49AA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2" r="4505" b="10124"/>
          <a:stretch/>
        </p:blipFill>
        <p:spPr>
          <a:xfrm>
            <a:off x="5638800" y="-9055"/>
            <a:ext cx="6459682" cy="68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77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551C87A-B13A-FC40-BE60-C5E0CB8A1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7" t="4717" r="10261" b="54274"/>
          <a:stretch/>
        </p:blipFill>
        <p:spPr>
          <a:xfrm>
            <a:off x="279569" y="320985"/>
            <a:ext cx="4787617" cy="36914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2DBD6-A9DA-6B4D-B4EE-F2D5C6BB1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9" b="64527"/>
          <a:stretch/>
        </p:blipFill>
        <p:spPr>
          <a:xfrm>
            <a:off x="5713131" y="217992"/>
            <a:ext cx="4775242" cy="20638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3EB3E-5A1E-924E-ABD8-70390006D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3" b="58316"/>
          <a:stretch/>
        </p:blipFill>
        <p:spPr>
          <a:xfrm>
            <a:off x="6107622" y="1390191"/>
            <a:ext cx="4775242" cy="25185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964917-3F29-7947-B519-F8E9153C5A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33" b="63595"/>
          <a:stretch/>
        </p:blipFill>
        <p:spPr>
          <a:xfrm>
            <a:off x="6583372" y="3060960"/>
            <a:ext cx="4763025" cy="1970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3A323D-57FC-3348-BC2B-C78F38F973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37" b="60991"/>
          <a:stretch/>
        </p:blipFill>
        <p:spPr>
          <a:xfrm>
            <a:off x="796719" y="2281846"/>
            <a:ext cx="4775242" cy="228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89931-E984-F342-8855-8D928A80FA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63" b="60571"/>
          <a:stretch/>
        </p:blipFill>
        <p:spPr>
          <a:xfrm>
            <a:off x="1295400" y="4081435"/>
            <a:ext cx="4781527" cy="23578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4D525F-EB71-AA46-A16E-4A029C404B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5895"/>
          <a:stretch/>
        </p:blipFill>
        <p:spPr>
          <a:xfrm>
            <a:off x="7016048" y="4520595"/>
            <a:ext cx="4757960" cy="21591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7756A0-CAC5-BC49-B1FD-8ABB409AA711}"/>
              </a:ext>
            </a:extLst>
          </p:cNvPr>
          <p:cNvSpPr txBox="1"/>
          <p:nvPr/>
        </p:nvSpPr>
        <p:spPr bwMode="auto">
          <a:xfrm>
            <a:off x="1219200" y="630443"/>
            <a:ext cx="16145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Berger (1978)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677A8A-6B1D-1B45-8847-985AD6D3363C}"/>
              </a:ext>
            </a:extLst>
          </p:cNvPr>
          <p:cNvSpPr txBox="1"/>
          <p:nvPr/>
        </p:nvSpPr>
        <p:spPr bwMode="auto">
          <a:xfrm>
            <a:off x="1678341" y="2592069"/>
            <a:ext cx="34884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Kutzbach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&amp; Otto-</a:t>
            </a:r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Bliesner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(1982)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D9AE3-DD98-F540-A82A-E1CC39C1C591}"/>
              </a:ext>
            </a:extLst>
          </p:cNvPr>
          <p:cNvSpPr txBox="1"/>
          <p:nvPr/>
        </p:nvSpPr>
        <p:spPr bwMode="auto">
          <a:xfrm>
            <a:off x="2141056" y="4198514"/>
            <a:ext cx="3121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Kutzbach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&amp; Gallimore (1988)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58376-71D5-AA47-9A87-20892FB3B6B8}"/>
              </a:ext>
            </a:extLst>
          </p:cNvPr>
          <p:cNvSpPr txBox="1"/>
          <p:nvPr/>
        </p:nvSpPr>
        <p:spPr bwMode="auto">
          <a:xfrm>
            <a:off x="6583372" y="325456"/>
            <a:ext cx="33878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Joussaume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&amp; </a:t>
            </a:r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Braconnot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(1997)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FDD0C-69F2-E544-AC63-DA4E5CE095E5}"/>
              </a:ext>
            </a:extLst>
          </p:cNvPr>
          <p:cNvSpPr txBox="1"/>
          <p:nvPr/>
        </p:nvSpPr>
        <p:spPr bwMode="auto">
          <a:xfrm>
            <a:off x="7127445" y="1671578"/>
            <a:ext cx="2649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Pollard &amp; </a:t>
            </a:r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Reusch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(2002)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6DA0B6-7D87-1844-8049-7D6AE41BFDEB}"/>
              </a:ext>
            </a:extLst>
          </p:cNvPr>
          <p:cNvSpPr txBox="1"/>
          <p:nvPr/>
        </p:nvSpPr>
        <p:spPr bwMode="auto">
          <a:xfrm>
            <a:off x="7941478" y="3219711"/>
            <a:ext cx="21034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Timm</a:t>
            </a:r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et al. (2008)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69991-DDF2-B843-B0B3-B3FD0FF7A0B2}"/>
              </a:ext>
            </a:extLst>
          </p:cNvPr>
          <p:cNvSpPr txBox="1"/>
          <p:nvPr/>
        </p:nvSpPr>
        <p:spPr bwMode="auto">
          <a:xfrm>
            <a:off x="8763000" y="4609093"/>
            <a:ext cx="20441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Chen et al. (2011)</a:t>
            </a:r>
          </a:p>
        </p:txBody>
      </p:sp>
    </p:spTree>
    <p:extLst>
      <p:ext uri="{BB962C8B-B14F-4D97-AF65-F5344CB8AC3E}">
        <p14:creationId xmlns:p14="http://schemas.microsoft.com/office/powerpoint/2010/main" val="1562002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B6B971-00E1-9B46-9AD2-C117B74E738B}"/>
              </a:ext>
            </a:extLst>
          </p:cNvPr>
          <p:cNvSpPr txBox="1"/>
          <p:nvPr/>
        </p:nvSpPr>
        <p:spPr bwMode="auto">
          <a:xfrm>
            <a:off x="6629400" y="304800"/>
            <a:ext cx="54864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Paleo calendar-effect adjustment: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If only monthly (or seasonal) data are available: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marL="400050" indent="-400050"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1) interpolate to pseudo-daily values, using a “mean-preserving” method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marL="400050" indent="-400050"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2) reaggregate the pseudo-daily values to months using the appropriate paleo month lengths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If daily data are available: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1) just do the reaggregation step.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BF13B-2D24-1C48-B091-8B8273359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9" t="3175" r="6441" b="55554"/>
          <a:stretch/>
        </p:blipFill>
        <p:spPr>
          <a:xfrm>
            <a:off x="228599" y="291296"/>
            <a:ext cx="6024376" cy="36711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41B43-6B7E-0742-B2E0-9E7DC9464093}"/>
              </a:ext>
            </a:extLst>
          </p:cNvPr>
          <p:cNvSpPr txBox="1"/>
          <p:nvPr/>
        </p:nvSpPr>
        <p:spPr bwMode="auto">
          <a:xfrm>
            <a:off x="1524000" y="4114800"/>
            <a:ext cx="33014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Bartlein &amp; Shafer (2019, GMD)</a:t>
            </a:r>
          </a:p>
        </p:txBody>
      </p:sp>
    </p:spTree>
    <p:extLst>
      <p:ext uri="{BB962C8B-B14F-4D97-AF65-F5344CB8AC3E}">
        <p14:creationId xmlns:p14="http://schemas.microsoft.com/office/powerpoint/2010/main" val="2049954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76200"/>
            <a:ext cx="11362825" cy="609600"/>
          </a:xfrm>
        </p:spPr>
        <p:txBody>
          <a:bodyPr/>
          <a:lstStyle/>
          <a:p>
            <a:r>
              <a:rPr lang="en-US" dirty="0"/>
              <a:t>Mean-preserving pseudo-daily interpolation (Epstein, 1991, J. Climate)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3B3AD-AC12-444B-95EC-C7A5A39C0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27100"/>
            <a:ext cx="4178300" cy="5549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42E85B-2136-9046-8D63-F3D0C4D582E5}"/>
              </a:ext>
            </a:extLst>
          </p:cNvPr>
          <p:cNvSpPr txBox="1"/>
          <p:nvPr/>
        </p:nvSpPr>
        <p:spPr bwMode="auto">
          <a:xfrm>
            <a:off x="5328139" y="685800"/>
            <a:ext cx="2825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Linear interpolation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FE0B44-94BD-CE48-A3FF-C43881EF0E12}"/>
              </a:ext>
            </a:extLst>
          </p:cNvPr>
          <p:cNvSpPr txBox="1"/>
          <p:nvPr/>
        </p:nvSpPr>
        <p:spPr bwMode="auto">
          <a:xfrm>
            <a:off x="8305800" y="685800"/>
            <a:ext cx="38997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Mean-preserving interpolation errors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B196C6-9891-8544-B646-558E190A526F}"/>
              </a:ext>
            </a:extLst>
          </p:cNvPr>
          <p:cNvSpPr txBox="1"/>
          <p:nvPr/>
        </p:nvSpPr>
        <p:spPr bwMode="auto">
          <a:xfrm rot="16200000">
            <a:off x="2153063" y="3664764"/>
            <a:ext cx="56105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400" dirty="0">
                <a:latin typeface="Tahoma" pitchFamily="34" charset="0"/>
                <a:cs typeface="Tahoma" pitchFamily="34" charset="0"/>
              </a:rPr>
              <a:t>CMAP Present-Day Precipitation       CFSR Present-Day Temperature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86343-501D-F246-8EA5-81D07D526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40"/>
          <a:stretch/>
        </p:blipFill>
        <p:spPr>
          <a:xfrm>
            <a:off x="8534400" y="1008299"/>
            <a:ext cx="3505200" cy="2771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4325-32F5-D640-BBB7-CF2DC9592D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1"/>
          <a:stretch/>
        </p:blipFill>
        <p:spPr>
          <a:xfrm>
            <a:off x="5067300" y="1014280"/>
            <a:ext cx="3505200" cy="2765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14C17B-5532-DF49-B8A3-D0E00B52B4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39"/>
          <a:stretch/>
        </p:blipFill>
        <p:spPr>
          <a:xfrm>
            <a:off x="8534400" y="3886200"/>
            <a:ext cx="350520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9FC112-ABFC-C741-928B-D743555460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39"/>
          <a:stretch/>
        </p:blipFill>
        <p:spPr>
          <a:xfrm>
            <a:off x="5067300" y="3886200"/>
            <a:ext cx="3505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A16F7-214F-3749-AF73-2623272134FE}"/>
              </a:ext>
            </a:extLst>
          </p:cNvPr>
          <p:cNvSpPr txBox="1"/>
          <p:nvPr/>
        </p:nvSpPr>
        <p:spPr bwMode="auto">
          <a:xfrm>
            <a:off x="6421625" y="3699137"/>
            <a:ext cx="4447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400" dirty="0">
                <a:latin typeface="Tahoma" pitchFamily="34" charset="0"/>
                <a:cs typeface="Tahoma" pitchFamily="34" charset="0"/>
              </a:rPr>
              <a:t>-1 to +1                                               -0.1 to +0.1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B20D56-F5B5-0149-86BA-13E9A040DFF3}"/>
              </a:ext>
            </a:extLst>
          </p:cNvPr>
          <p:cNvSpPr txBox="1"/>
          <p:nvPr/>
        </p:nvSpPr>
        <p:spPr bwMode="auto">
          <a:xfrm>
            <a:off x="6421625" y="6550223"/>
            <a:ext cx="44470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400" dirty="0">
                <a:latin typeface="Tahoma" pitchFamily="34" charset="0"/>
                <a:cs typeface="Tahoma" pitchFamily="34" charset="0"/>
              </a:rPr>
              <a:t>-1 to +1                                               -0.1 to +0.1</a:t>
            </a:r>
          </a:p>
        </p:txBody>
      </p:sp>
    </p:spTree>
    <p:extLst>
      <p:ext uri="{BB962C8B-B14F-4D97-AF65-F5344CB8AC3E}">
        <p14:creationId xmlns:p14="http://schemas.microsoft.com/office/powerpoint/2010/main" val="238150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Near-surface air temperature (</a:t>
            </a:r>
            <a:r>
              <a:rPr lang="en-US" dirty="0" err="1"/>
              <a:t>tas</a:t>
            </a:r>
            <a:r>
              <a:rPr lang="en-US" dirty="0"/>
              <a:t>)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FBBC8-1232-254B-A996-86338D75E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DC2D8-48A0-224C-8194-1CD07CA71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BDEE4F-4E01-DF4B-B394-BB99C14ABACC}"/>
              </a:ext>
            </a:extLst>
          </p:cNvPr>
          <p:cNvSpPr txBox="1"/>
          <p:nvPr/>
        </p:nvSpPr>
        <p:spPr bwMode="auto">
          <a:xfrm>
            <a:off x="2362200" y="5726668"/>
            <a:ext cx="78085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(not adjusted)                                                                  (adjusted)    </a:t>
            </a:r>
          </a:p>
        </p:txBody>
      </p:sp>
    </p:spTree>
    <p:extLst>
      <p:ext uri="{BB962C8B-B14F-4D97-AF65-F5344CB8AC3E}">
        <p14:creationId xmlns:p14="http://schemas.microsoft.com/office/powerpoint/2010/main" val="480601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Near-surface air temperature (</a:t>
            </a:r>
            <a:r>
              <a:rPr lang="en-US" dirty="0" err="1"/>
              <a:t>tas</a:t>
            </a:r>
            <a:r>
              <a:rPr lang="en-US" dirty="0"/>
              <a:t>)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6F513-830C-0A4B-9ACF-1417E78E8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4FDD5F-9C50-F54E-9A81-6690D4117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DF582E-548A-4446-B8EE-0E1CDDBDCE69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393811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Near-surface air temperature (</a:t>
            </a:r>
            <a:r>
              <a:rPr lang="en-US" dirty="0" err="1"/>
              <a:t>tas</a:t>
            </a:r>
            <a:r>
              <a:rPr lang="en-US" dirty="0"/>
              <a:t>)        MPI-ESM-P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AF0986-74EE-6D47-A550-A46FED934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0ABD6B-B8F1-1443-888F-322D20773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FEB48-1ADE-8241-B1B2-377B69B6AB96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222365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Near-surface air temperature (</a:t>
            </a:r>
            <a:r>
              <a:rPr lang="en-US" dirty="0" err="1"/>
              <a:t>tas</a:t>
            </a:r>
            <a:r>
              <a:rPr lang="en-US" dirty="0"/>
              <a:t>)    IPSL-CM6A-LR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2390FB-EC8F-9749-9534-C58F9BD9F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49EA79-1AEE-7A4A-80D1-712A9189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A3B6A-03BD-7F4E-9420-A9D2C6AC01B1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2405273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Near-surface air temperature (</a:t>
            </a:r>
            <a:r>
              <a:rPr lang="en-US" dirty="0" err="1"/>
              <a:t>tas</a:t>
            </a:r>
            <a:r>
              <a:rPr lang="en-US" dirty="0"/>
              <a:t>)        IPSL-CM6A-LR </a:t>
            </a:r>
            <a:r>
              <a:rPr lang="en-US" i="1" dirty="0"/>
              <a:t>lig127k</a:t>
            </a:r>
            <a:r>
              <a:rPr lang="en-US" dirty="0"/>
              <a:t> (127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0D0FF-1680-554D-8470-F37836481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9D6DF4-0A85-184A-AD0F-4FFCA9E97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43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A59D1-93EF-7F4F-A9BA-26A4FA7BFE27}"/>
              </a:ext>
            </a:extLst>
          </p:cNvPr>
          <p:cNvSpPr txBox="1"/>
          <p:nvPr/>
        </p:nvSpPr>
        <p:spPr bwMode="auto">
          <a:xfrm>
            <a:off x="914400" y="6096000"/>
            <a:ext cx="10618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Main effect on temperature:  interhemispheric and continent-ocean contrasts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E7243-C0AA-C949-8B1C-F509C80090B8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523104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526520" cy="762000"/>
          </a:xfrm>
        </p:spPr>
        <p:txBody>
          <a:bodyPr/>
          <a:lstStyle/>
          <a:p>
            <a:r>
              <a:rPr lang="en-US" dirty="0"/>
              <a:t>500 </a:t>
            </a:r>
            <a:r>
              <a:rPr lang="en-US" dirty="0" err="1"/>
              <a:t>hPa</a:t>
            </a:r>
            <a:r>
              <a:rPr lang="en-US" dirty="0"/>
              <a:t> heights (</a:t>
            </a:r>
            <a:r>
              <a:rPr lang="en-US" dirty="0" err="1"/>
              <a:t>zg</a:t>
            </a:r>
            <a:r>
              <a:rPr lang="en-US" dirty="0"/>
              <a:t>) 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A8FF9-4342-B94A-8EA8-2068813EB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9BF05-A15A-754E-A77D-5252259BB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292F56-B179-CD4E-858B-64874C5D1CA6}"/>
              </a:ext>
            </a:extLst>
          </p:cNvPr>
          <p:cNvSpPr txBox="1"/>
          <p:nvPr/>
        </p:nvSpPr>
        <p:spPr bwMode="auto">
          <a:xfrm>
            <a:off x="228600" y="6096000"/>
            <a:ext cx="117800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500 </a:t>
            </a:r>
            <a:r>
              <a:rPr lang="en-US" sz="2400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hPa</a:t>
            </a:r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(temperature related):  interhemispheric and some continent-ocean contrasts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7A622-C7C8-6C46-A98F-67148B9637AF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268339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2B0ED-F4F7-8C49-B788-550821EF382A}"/>
              </a:ext>
            </a:extLst>
          </p:cNvPr>
          <p:cNvSpPr txBox="1"/>
          <p:nvPr/>
        </p:nvSpPr>
        <p:spPr bwMode="auto">
          <a:xfrm>
            <a:off x="6858000" y="152400"/>
            <a:ext cx="5229814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Kepler’s Laws of Planetary Motion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the orbit of every planet is an ellipse (with the Sun at one of the two foci)</a:t>
            </a: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a line joining a planet and the Sun ”sweeps out” equal areas during equal intervals of time</a:t>
            </a: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the orbital period is proportional to the semi-major axis of the ellipse</a:t>
            </a:r>
          </a:p>
          <a:p>
            <a:pPr marL="342900" indent="-342900" eaLnBrk="1" hangingPunct="1">
              <a:buFont typeface="+mj-lt"/>
              <a:buAutoNum type="arabicParenR"/>
            </a:pPr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The second law implies that Earth moves faster along its orbital path at perihelion, and slower at aphelion.</a:t>
            </a:r>
          </a:p>
          <a:p>
            <a:pPr eaLnBrk="1" hangingPunct="1"/>
            <a:endParaRPr lang="en-US" sz="18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sz="18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9B635-45DD-9447-9C21-B30EE21FB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7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Net radiation (</a:t>
            </a:r>
            <a:r>
              <a:rPr lang="en-US" dirty="0" err="1"/>
              <a:t>rnet</a:t>
            </a:r>
            <a:r>
              <a:rPr lang="en-US" dirty="0"/>
              <a:t>)   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80C32-C850-6C41-B08C-D4C40E1F7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AA021D-182D-B04C-920B-6B2AEEF27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F7BE9A-FCEB-7644-BBD8-EA4A3B389048}"/>
              </a:ext>
            </a:extLst>
          </p:cNvPr>
          <p:cNvSpPr txBox="1"/>
          <p:nvPr/>
        </p:nvSpPr>
        <p:spPr bwMode="auto">
          <a:xfrm>
            <a:off x="1143000" y="6096000"/>
            <a:ext cx="9907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Net &amp; net shortwave radiation:  simple interhemispheric (N-S) contrasts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F917EC-EDE0-FC44-8CC7-F0ADA8917841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1895849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Latent heat flux (</a:t>
            </a:r>
            <a:r>
              <a:rPr lang="en-US" dirty="0" err="1"/>
              <a:t>hfls</a:t>
            </a:r>
            <a:r>
              <a:rPr lang="en-US" dirty="0"/>
              <a:t>)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0E3D4-0CE1-B04E-BD2A-C0DAAE34F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03364-EC05-2141-9CA4-66CB09D0C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63884-2BE0-EC4A-AB2D-8A20197EF45A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3267559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Sensible heat flux (</a:t>
            </a:r>
            <a:r>
              <a:rPr lang="en-US" dirty="0" err="1"/>
              <a:t>hfss</a:t>
            </a:r>
            <a:r>
              <a:rPr lang="en-US" dirty="0"/>
              <a:t>)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F861D-8594-D84E-8FF4-038A317DC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A414E-3EFB-EF48-A4F3-E930502F5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5B8407-0E88-854D-9B64-0EA705F41760}"/>
              </a:ext>
            </a:extLst>
          </p:cNvPr>
          <p:cNvSpPr txBox="1"/>
          <p:nvPr/>
        </p:nvSpPr>
        <p:spPr bwMode="auto">
          <a:xfrm>
            <a:off x="2432699" y="6096000"/>
            <a:ext cx="71685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Latent &amp; sensible heat flux:  land – ocean contrasts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AE300-8E60-574D-A8DA-35A86658F9D8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11396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Total cloud (</a:t>
            </a:r>
            <a:r>
              <a:rPr lang="en-US" dirty="0" err="1"/>
              <a:t>clt</a:t>
            </a:r>
            <a:r>
              <a:rPr lang="en-US" dirty="0"/>
              <a:t>)        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4A0AA-EDE3-8748-A7F3-74994C7D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FA9E7-87C9-B849-80CD-863FDE209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3735A0-5CED-3A4C-B10E-1537BF71A61F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3730714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9" y="0"/>
            <a:ext cx="11480801" cy="762000"/>
          </a:xfrm>
        </p:spPr>
        <p:txBody>
          <a:bodyPr/>
          <a:lstStyle/>
          <a:p>
            <a:r>
              <a:rPr lang="en-US" dirty="0"/>
              <a:t>Precipitation rate (</a:t>
            </a:r>
            <a:r>
              <a:rPr lang="en-US" dirty="0" err="1"/>
              <a:t>pr</a:t>
            </a:r>
            <a:r>
              <a:rPr lang="en-US" dirty="0"/>
              <a:t>)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A1DF6C-A6C7-5640-BCC1-9A0B79979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3DD1E1-9EE1-6044-A35F-B5CFB74AC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F70EF-1C2F-6141-96E6-0073DFD37AD2}"/>
              </a:ext>
            </a:extLst>
          </p:cNvPr>
          <p:cNvSpPr txBox="1"/>
          <p:nvPr/>
        </p:nvSpPr>
        <p:spPr bwMode="auto">
          <a:xfrm>
            <a:off x="838200" y="6027003"/>
            <a:ext cx="108102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Precipitation-related variables:  spatially heterogeneous, but appearing as the </a:t>
            </a:r>
          </a:p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expression of typical mechanisms like ITCZ / monsoon / STH / westerly shifts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F4596-35D5-0B4B-B345-861339AA1AFC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3094018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Precipitation rate (</a:t>
            </a:r>
            <a:r>
              <a:rPr lang="en-US" dirty="0" err="1"/>
              <a:t>pr</a:t>
            </a:r>
            <a:r>
              <a:rPr lang="en-US" dirty="0"/>
              <a:t>)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33521-6E6C-2C4A-998E-38FC106C5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72082-3443-FF45-8808-41E61C511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5174E-8111-DC47-808C-BEB68D86DBBA}"/>
              </a:ext>
            </a:extLst>
          </p:cNvPr>
          <p:cNvSpPr txBox="1"/>
          <p:nvPr/>
        </p:nvSpPr>
        <p:spPr bwMode="auto">
          <a:xfrm>
            <a:off x="2362200" y="5715000"/>
            <a:ext cx="78085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(not adjusted)                                                                  (adjusted)    </a:t>
            </a:r>
          </a:p>
        </p:txBody>
      </p:sp>
    </p:spTree>
    <p:extLst>
      <p:ext uri="{BB962C8B-B14F-4D97-AF65-F5344CB8AC3E}">
        <p14:creationId xmlns:p14="http://schemas.microsoft.com/office/powerpoint/2010/main" val="3051947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480800" cy="762000"/>
          </a:xfrm>
        </p:spPr>
        <p:txBody>
          <a:bodyPr/>
          <a:lstStyle/>
          <a:p>
            <a:r>
              <a:rPr lang="en-US" dirty="0"/>
              <a:t>Sea-ice fraction (sic)                                  CCSM4 </a:t>
            </a:r>
            <a:r>
              <a:rPr lang="en-US" i="1" dirty="0" err="1"/>
              <a:t>midHolocene</a:t>
            </a:r>
            <a:r>
              <a:rPr lang="en-US" dirty="0"/>
              <a:t> (6 ka)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F2859-FDC5-9240-B572-0ACF965F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80"/>
            <a:ext cx="6217920" cy="6217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1D86F-A16F-6F4E-81CD-49C0C3E0E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40080"/>
            <a:ext cx="6217920" cy="6217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3DD4D6-CE86-2E4E-AACF-8658BA6E0526}"/>
              </a:ext>
            </a:extLst>
          </p:cNvPr>
          <p:cNvSpPr txBox="1"/>
          <p:nvPr/>
        </p:nvSpPr>
        <p:spPr bwMode="auto">
          <a:xfrm>
            <a:off x="1143000" y="6096000"/>
            <a:ext cx="99737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24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Sea ice:  Arctic: seasonal cycle of ice cover; Antarctic:  latitudinal extent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AD7796-2A0F-A649-B55A-1521B29CDE51}"/>
              </a:ext>
            </a:extLst>
          </p:cNvPr>
          <p:cNvSpPr txBox="1"/>
          <p:nvPr/>
        </p:nvSpPr>
        <p:spPr bwMode="auto">
          <a:xfrm>
            <a:off x="685800" y="5715000"/>
            <a:ext cx="95121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Calendar Effect:  (difference)                                                                  (sign change)    </a:t>
            </a:r>
          </a:p>
        </p:txBody>
      </p:sp>
    </p:spTree>
    <p:extLst>
      <p:ext uri="{BB962C8B-B14F-4D97-AF65-F5344CB8AC3E}">
        <p14:creationId xmlns:p14="http://schemas.microsoft.com/office/powerpoint/2010/main" val="153087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6FF2-0AA4-E048-ADD2-0EED7CEB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0"/>
            <a:ext cx="11328400" cy="762000"/>
          </a:xfrm>
        </p:spPr>
        <p:txBody>
          <a:bodyPr/>
          <a:lstStyle/>
          <a:p>
            <a:r>
              <a:rPr lang="en-US" dirty="0"/>
              <a:t>TraCE-21ka transient simulations (annual values)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70668-DC4D-A347-B546-FF46F4BBF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16667" r="53585" b="16667"/>
          <a:stretch/>
        </p:blipFill>
        <p:spPr>
          <a:xfrm>
            <a:off x="9682056" y="1053728"/>
            <a:ext cx="2509944" cy="5804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50EBFA-F9B6-FF46-877F-14D826151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16667" r="54466" b="16667"/>
          <a:stretch/>
        </p:blipFill>
        <p:spPr>
          <a:xfrm>
            <a:off x="7262730" y="1053728"/>
            <a:ext cx="2490870" cy="5804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BFF169-ADA4-164B-BABD-63A937C93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7" t="16667" r="54134" b="16667"/>
          <a:stretch/>
        </p:blipFill>
        <p:spPr>
          <a:xfrm>
            <a:off x="2590800" y="1053729"/>
            <a:ext cx="2360677" cy="58042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6C1D3D-3C0F-D749-A53A-966ECC7B11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2" t="16667" r="53203" b="16667"/>
          <a:stretch/>
        </p:blipFill>
        <p:spPr>
          <a:xfrm>
            <a:off x="76200" y="1053728"/>
            <a:ext cx="2547431" cy="5804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5DF0B4-9FDE-BD41-9FAD-8729B45770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16667" r="53987" b="16667"/>
          <a:stretch/>
        </p:blipFill>
        <p:spPr>
          <a:xfrm>
            <a:off x="4946821" y="1053728"/>
            <a:ext cx="2444579" cy="58042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D7D3B1C-4C4F-9943-A3B8-E5D694F6232F}"/>
              </a:ext>
            </a:extLst>
          </p:cNvPr>
          <p:cNvSpPr txBox="1"/>
          <p:nvPr/>
        </p:nvSpPr>
        <p:spPr bwMode="auto">
          <a:xfrm>
            <a:off x="9753600" y="39469"/>
            <a:ext cx="266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colors: adjusted</a:t>
            </a:r>
          </a:p>
          <a:p>
            <a:pPr eaLnBrk="1" hangingPunct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Tahoma" pitchFamily="34" charset="0"/>
                <a:cs typeface="Tahoma" pitchFamily="34" charset="0"/>
              </a:rPr>
              <a:t>grays:  not adjusted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BAB586-B8F3-6442-BACC-6B48B7D9EA27}"/>
              </a:ext>
            </a:extLst>
          </p:cNvPr>
          <p:cNvSpPr txBox="1"/>
          <p:nvPr/>
        </p:nvSpPr>
        <p:spPr bwMode="auto">
          <a:xfrm>
            <a:off x="152400" y="685800"/>
            <a:ext cx="11887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dirty="0">
                <a:latin typeface="Tahoma" pitchFamily="34" charset="0"/>
                <a:cs typeface="Tahoma" pitchFamily="34" charset="0"/>
              </a:rPr>
              <a:t>N. Amer. &amp; Europe (</a:t>
            </a:r>
            <a:r>
              <a:rPr lang="en-US" sz="1600" dirty="0" err="1">
                <a:latin typeface="Tahoma" pitchFamily="34" charset="0"/>
                <a:cs typeface="Tahoma" pitchFamily="34" charset="0"/>
              </a:rPr>
              <a:t>tas</a:t>
            </a:r>
            <a:r>
              <a:rPr lang="en-US" sz="1600" dirty="0">
                <a:latin typeface="Tahoma" pitchFamily="34" charset="0"/>
                <a:cs typeface="Tahoma" pitchFamily="34" charset="0"/>
              </a:rPr>
              <a:t>)             Globe (</a:t>
            </a:r>
            <a:r>
              <a:rPr lang="en-US" sz="1600" dirty="0" err="1">
                <a:latin typeface="Tahoma" pitchFamily="34" charset="0"/>
                <a:cs typeface="Tahoma" pitchFamily="34" charset="0"/>
              </a:rPr>
              <a:t>tas</a:t>
            </a:r>
            <a:r>
              <a:rPr lang="en-US" sz="1600" dirty="0">
                <a:latin typeface="Tahoma" pitchFamily="34" charset="0"/>
                <a:cs typeface="Tahoma" pitchFamily="34" charset="0"/>
              </a:rPr>
              <a:t>)                N. Monsoon region (</a:t>
            </a:r>
            <a:r>
              <a:rPr lang="en-US" sz="1600" dirty="0" err="1">
                <a:latin typeface="Tahoma" pitchFamily="34" charset="0"/>
                <a:cs typeface="Tahoma" pitchFamily="34" charset="0"/>
              </a:rPr>
              <a:t>pr</a:t>
            </a:r>
            <a:r>
              <a:rPr lang="en-US" sz="1600" dirty="0">
                <a:latin typeface="Tahoma" pitchFamily="34" charset="0"/>
                <a:cs typeface="Tahoma" pitchFamily="34" charset="0"/>
              </a:rPr>
              <a:t>)   W. African Monsoon (P-E) / Mediterranean (P-E)</a:t>
            </a:r>
          </a:p>
        </p:txBody>
      </p:sp>
    </p:spTree>
    <p:extLst>
      <p:ext uri="{BB962C8B-B14F-4D97-AF65-F5344CB8AC3E}">
        <p14:creationId xmlns:p14="http://schemas.microsoft.com/office/powerpoint/2010/main" val="2059555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F660B-3E15-694A-9438-2736376C5E95}"/>
              </a:ext>
            </a:extLst>
          </p:cNvPr>
          <p:cNvSpPr txBox="1"/>
          <p:nvPr/>
        </p:nvSpPr>
        <p:spPr bwMode="auto">
          <a:xfrm>
            <a:off x="609600" y="556766"/>
            <a:ext cx="10744200" cy="546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</a:rPr>
              <a:t>Summary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“paleo calendar effect,” can have large consequences for the summarization of climate-model output and comparisons with paleoclimatic data. 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effect can produce apparent patterns that may be mistaken for the expression of various climatic mechanisms.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 transient simulations, the effect can change the temporal relationships among variables and alter the timing of maxima and minima of different series. 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In many instances, the effect can even reverse the sign of experiment-minus-control long-term mean differences.  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</a:pPr>
            <a:endParaRPr lang="en-US" sz="1600" dirty="0" err="1">
              <a:latin typeface="+mj-lt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232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29AB5B-471A-344E-AA2D-BCA0EA83A77D}"/>
              </a:ext>
            </a:extLst>
          </p:cNvPr>
          <p:cNvSpPr txBox="1"/>
          <p:nvPr/>
        </p:nvSpPr>
        <p:spPr bwMode="auto">
          <a:xfrm>
            <a:off x="609600" y="76200"/>
            <a:ext cx="10744200" cy="6786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latin typeface="+mj-lt"/>
              </a:rPr>
              <a:t>Summary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There are four basic types of calendar-effect patterns:   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Simple hemispheric (N-S) contrasts, as displayed by net radiation and net shortwave radiation;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Land-ocean contrasts, as expressed by latent and sensible heat flux and to a lesser extent by sea-level pressure;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Hemispheric and land-ocean contrasts, as displayed by near-surface air temperature and sea-surface temperatures, and by 500 </a:t>
            </a:r>
            <a:r>
              <a:rPr lang="en-US" dirty="0" err="1">
                <a:latin typeface="+mj-lt"/>
              </a:rPr>
              <a:t>hPa</a:t>
            </a:r>
            <a:r>
              <a:rPr lang="en-US" dirty="0">
                <a:latin typeface="+mj-lt"/>
              </a:rPr>
              <a:t> heights;</a:t>
            </a:r>
          </a:p>
          <a:p>
            <a:pPr marL="914400" lvl="1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Spatially heterogeneous patterns related to precipitation mechanisms, including total cloud fraction and 500 </a:t>
            </a:r>
            <a:r>
              <a:rPr lang="en-US" dirty="0" err="1">
                <a:latin typeface="+mj-lt"/>
              </a:rPr>
              <a:t>hPa</a:t>
            </a:r>
            <a:r>
              <a:rPr lang="en-US" dirty="0">
                <a:latin typeface="+mj-lt"/>
              </a:rPr>
              <a:t> omega. 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Ignoring the calendar effect could lead to the identification of spurious mechanisms in paleoclimatic simulations that also might be invoked in the interpretation of future simulations.</a:t>
            </a:r>
          </a:p>
        </p:txBody>
      </p:sp>
    </p:spTree>
    <p:extLst>
      <p:ext uri="{BB962C8B-B14F-4D97-AF65-F5344CB8AC3E}">
        <p14:creationId xmlns:p14="http://schemas.microsoft.com/office/powerpoint/2010/main" val="273519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12B0ED-F4F7-8C49-B788-550821EF382A}"/>
              </a:ext>
            </a:extLst>
          </p:cNvPr>
          <p:cNvSpPr txBox="1"/>
          <p:nvPr/>
        </p:nvSpPr>
        <p:spPr bwMode="auto">
          <a:xfrm>
            <a:off x="6858000" y="152400"/>
            <a:ext cx="5229814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Kepler’s Laws of Planetary Motion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the orbit of every planet is an ellipse (with the Sun at one of the two foci)</a:t>
            </a: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a line joining a planet and the Sun ”sweeps out” equal areas during equal intervals of time</a:t>
            </a:r>
          </a:p>
          <a:p>
            <a:pPr marL="342900" indent="-342900" eaLnBrk="1" hangingPunct="1">
              <a:buFont typeface="+mj-lt"/>
              <a:buAutoNum type="arabicParenR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the orbital period is proportional to the semi-major axis of the ellipse</a:t>
            </a:r>
          </a:p>
          <a:p>
            <a:pPr marL="342900" indent="-342900" eaLnBrk="1" hangingPunct="1">
              <a:buFont typeface="+mj-lt"/>
              <a:buAutoNum type="arabicParenR"/>
            </a:pPr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The second law implies that Earth moves faster along its orbital path at perihelion, and slower at aphelion.</a:t>
            </a:r>
            <a:endParaRPr lang="en-US" sz="18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sz="18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0DD2D-4238-3A40-AAFD-5A1DC0326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03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B6B971-00E1-9B46-9AD2-C117B74E738B}"/>
              </a:ext>
            </a:extLst>
          </p:cNvPr>
          <p:cNvSpPr txBox="1"/>
          <p:nvPr/>
        </p:nvSpPr>
        <p:spPr bwMode="auto">
          <a:xfrm>
            <a:off x="6400800" y="304800"/>
            <a:ext cx="5715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 err="1">
                <a:latin typeface="Tahoma" pitchFamily="34" charset="0"/>
                <a:cs typeface="Tahoma" pitchFamily="34" charset="0"/>
              </a:rPr>
              <a:t>PaleoCalAdjust</a:t>
            </a:r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Fortran 90 programs for month-length calculations and calendar-effect adjustment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Designed to work on CMOR-</a:t>
            </a:r>
            <a:r>
              <a:rPr lang="en-US" sz="2400" dirty="0" err="1">
                <a:latin typeface="Tahoma" pitchFamily="34" charset="0"/>
                <a:cs typeface="Tahoma" pitchFamily="34" charset="0"/>
              </a:rPr>
              <a:t>ized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 CMIP5/PMIP3 and CMIP6/PMIP4 files</a:t>
            </a: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(3-D and 4-D, native and rotated poles)</a:t>
            </a:r>
          </a:p>
          <a:p>
            <a:pPr marL="457200" indent="-457200" eaLnBrk="1" hangingPunct="1"/>
            <a:endParaRPr lang="en-US" sz="2400" dirty="0">
              <a:latin typeface="Tahoma" pitchFamily="34" charset="0"/>
              <a:cs typeface="Tahoma" pitchFamily="34" charset="0"/>
              <a:hlinkClick r:id="rId2"/>
            </a:endParaRPr>
          </a:p>
          <a:p>
            <a:pPr marL="457200" indent="-457200"/>
            <a:r>
              <a:rPr lang="en-US" sz="2400" dirty="0">
                <a:latin typeface="Tahoma" pitchFamily="34" charset="0"/>
                <a:cs typeface="Tahoma" pitchFamily="34" charset="0"/>
              </a:rPr>
              <a:t>GitHub:</a:t>
            </a:r>
            <a:endParaRPr lang="en-US" sz="2400" dirty="0">
              <a:latin typeface="Tahoma" pitchFamily="34" charset="0"/>
              <a:cs typeface="Tahoma" pitchFamily="34" charset="0"/>
              <a:hlinkClick r:id="rId2"/>
            </a:endParaRPr>
          </a:p>
          <a:p>
            <a:pPr marL="457200" indent="-457200" eaLnBrk="1" hangingPunct="1"/>
            <a:r>
              <a:rPr lang="en-US" sz="2400" dirty="0">
                <a:latin typeface="Tahoma" pitchFamily="34" charset="0"/>
                <a:cs typeface="Tahoma" pitchFamily="34" charset="0"/>
                <a:hlinkClick r:id="rId2"/>
              </a:rPr>
              <a:t>https://github.com/pjbartlein/</a:t>
            </a:r>
            <a:br>
              <a:rPr lang="en-US" sz="2400" dirty="0">
                <a:latin typeface="Tahoma" pitchFamily="34" charset="0"/>
                <a:cs typeface="Tahoma" pitchFamily="34" charset="0"/>
                <a:hlinkClick r:id="rId2"/>
              </a:rPr>
            </a:br>
            <a:r>
              <a:rPr lang="en-US" sz="2400" dirty="0">
                <a:latin typeface="Tahoma" pitchFamily="34" charset="0"/>
                <a:cs typeface="Tahoma" pitchFamily="34" charset="0"/>
                <a:hlinkClick r:id="rId2"/>
              </a:rPr>
              <a:t>PaleoCalAdjust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 </a:t>
            </a:r>
          </a:p>
          <a:p>
            <a:pPr marL="457200" indent="-457200" eaLnBrk="1" hangingPunct="1"/>
            <a:r>
              <a:rPr lang="en-US" sz="2400" dirty="0" err="1">
                <a:latin typeface="Tahoma" pitchFamily="34" charset="0"/>
                <a:cs typeface="Tahoma" pitchFamily="34" charset="0"/>
              </a:rPr>
              <a:t>Zenodo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:  </a:t>
            </a:r>
          </a:p>
          <a:p>
            <a:pPr marL="457200" indent="-457200" eaLnBrk="1" hangingPunct="1"/>
            <a:r>
              <a:rPr lang="en-US" sz="2400" dirty="0">
                <a:latin typeface="Tahoma" pitchFamily="34" charset="0"/>
                <a:cs typeface="Tahoma" pitchFamily="34" charset="0"/>
                <a:hlinkClick r:id="rId3"/>
              </a:rPr>
              <a:t>https://doi.org/10.5281/zenodo.1478824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B40EE-DCF8-8642-90A8-6C1363245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9" t="3175" r="6441" b="55554"/>
          <a:stretch/>
        </p:blipFill>
        <p:spPr>
          <a:xfrm>
            <a:off x="228599" y="291296"/>
            <a:ext cx="6024376" cy="36711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426302-98E2-E142-8848-F8EB3AE43D78}"/>
              </a:ext>
            </a:extLst>
          </p:cNvPr>
          <p:cNvSpPr txBox="1"/>
          <p:nvPr/>
        </p:nvSpPr>
        <p:spPr bwMode="auto">
          <a:xfrm>
            <a:off x="1524000" y="4114800"/>
            <a:ext cx="33014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Bartlein &amp; Shafer (2019, GMD)</a:t>
            </a:r>
          </a:p>
        </p:txBody>
      </p:sp>
    </p:spTree>
    <p:extLst>
      <p:ext uri="{BB962C8B-B14F-4D97-AF65-F5344CB8AC3E}">
        <p14:creationId xmlns:p14="http://schemas.microsoft.com/office/powerpoint/2010/main" val="119268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880"/>
            <a:ext cx="11125200" cy="609600"/>
          </a:xfrm>
        </p:spPr>
        <p:txBody>
          <a:bodyPr/>
          <a:lstStyle/>
          <a:p>
            <a:r>
              <a:rPr lang="en-US" dirty="0"/>
              <a:t>Temporal variations in the orbit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12B0ED-F4F7-8C49-B788-550821EF382A}"/>
              </a:ext>
            </a:extLst>
          </p:cNvPr>
          <p:cNvSpPr txBox="1"/>
          <p:nvPr/>
        </p:nvSpPr>
        <p:spPr bwMode="auto">
          <a:xfrm>
            <a:off x="6858000" y="152400"/>
            <a:ext cx="5229814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A particular number of solar days (e.g. a month or season’s worth) will sweep out a longer arc of the orbit near perihelion and a shorter arc near aphelion, and these arcs will vary as Earth’s orbit changes over time.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r>
              <a:rPr lang="en-US" sz="2400" dirty="0">
                <a:latin typeface="Tahoma" pitchFamily="34" charset="0"/>
                <a:cs typeface="Tahoma" pitchFamily="34" charset="0"/>
              </a:rPr>
              <a:t>So using a “fixed-length” definition of months (i.e., defined by a fixed number of days), as opposed to a “fixed-angular” or “celestial” definition (i.e., defined by a fixed number of degrees of the Earth’s orbit), will lead to comparisons of data from different positions along the Earth’s orbit when comparing paleo with modern simulations.</a:t>
            </a:r>
            <a:endParaRPr lang="en-US" sz="18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sz="1800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7C1C0-C31E-1845-955E-B2CB927BC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4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6FB2A8-8C8B-CC4D-B767-9CE679856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/>
          <a:stretch/>
        </p:blipFill>
        <p:spPr>
          <a:xfrm>
            <a:off x="0" y="0"/>
            <a:ext cx="6553200" cy="6858000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880"/>
            <a:ext cx="11125200" cy="609600"/>
          </a:xfrm>
        </p:spPr>
        <p:txBody>
          <a:bodyPr/>
          <a:lstStyle/>
          <a:p>
            <a:r>
              <a:rPr lang="en-US" dirty="0"/>
              <a:t>Paleo month-length calculation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F54DFC-D9E5-734E-AC32-A02725E425BF}"/>
              </a:ext>
            </a:extLst>
          </p:cNvPr>
          <p:cNvSpPr txBox="1"/>
          <p:nvPr/>
        </p:nvSpPr>
        <p:spPr bwMode="auto">
          <a:xfrm>
            <a:off x="1918455" y="2281070"/>
            <a:ext cx="13773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same 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F7C41-2A76-F744-B47B-4BE130E5A9D9}"/>
              </a:ext>
            </a:extLst>
          </p:cNvPr>
          <p:cNvSpPr txBox="1"/>
          <p:nvPr/>
        </p:nvSpPr>
        <p:spPr bwMode="auto">
          <a:xfrm>
            <a:off x="2847307" y="3719846"/>
            <a:ext cx="2334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(31 d  x 360 º /365 d)</a:t>
            </a:r>
          </a:p>
          <a:p>
            <a:pPr algn="ctr" eaLnBrk="1" hangingPunct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= 30.57 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FA9AD1-7198-7247-9507-53B539F9A45B}"/>
              </a:ext>
            </a:extLst>
          </p:cNvPr>
          <p:cNvSpPr txBox="1"/>
          <p:nvPr/>
        </p:nvSpPr>
        <p:spPr bwMode="auto">
          <a:xfrm>
            <a:off x="5586017" y="1543962"/>
            <a:ext cx="5950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</a:p>
        </p:txBody>
      </p:sp>
      <p:sp>
        <p:nvSpPr>
          <p:cNvPr id="25" name="Pie 22">
            <a:extLst>
              <a:ext uri="{FF2B5EF4-FFF2-40B4-BE49-F238E27FC236}">
                <a16:creationId xmlns:a16="http://schemas.microsoft.com/office/drawing/2014/main" id="{82817820-2D6D-DC48-B130-8BDF91025684}"/>
              </a:ext>
            </a:extLst>
          </p:cNvPr>
          <p:cNvSpPr/>
          <p:nvPr/>
        </p:nvSpPr>
        <p:spPr>
          <a:xfrm rot="8749817">
            <a:off x="1147725" y="3265722"/>
            <a:ext cx="231466" cy="858144"/>
          </a:xfrm>
          <a:custGeom>
            <a:avLst/>
            <a:gdLst>
              <a:gd name="connsiteX0" fmla="*/ 4850902 w 4850902"/>
              <a:gd name="connsiteY0" fmla="*/ 2366353 h 4732706"/>
              <a:gd name="connsiteX1" fmla="*/ 4497924 w 4850902"/>
              <a:gd name="connsiteY1" fmla="*/ 3595679 h 4732706"/>
              <a:gd name="connsiteX2" fmla="*/ 2425451 w 4850902"/>
              <a:gd name="connsiteY2" fmla="*/ 2366353 h 4732706"/>
              <a:gd name="connsiteX3" fmla="*/ 4850902 w 4850902"/>
              <a:gd name="connsiteY3" fmla="*/ 2366353 h 4732706"/>
              <a:gd name="connsiteX0" fmla="*/ 352978 w 352978"/>
              <a:gd name="connsiteY0" fmla="*/ 0 h 1229326"/>
              <a:gd name="connsiteX1" fmla="*/ 0 w 352978"/>
              <a:gd name="connsiteY1" fmla="*/ 1229326 h 1229326"/>
              <a:gd name="connsiteX2" fmla="*/ 352978 w 352978"/>
              <a:gd name="connsiteY2" fmla="*/ 0 h 1229326"/>
              <a:gd name="connsiteX0" fmla="*/ 261538 w 261538"/>
              <a:gd name="connsiteY0" fmla="*/ 0 h 1320766"/>
              <a:gd name="connsiteX1" fmla="*/ 0 w 261538"/>
              <a:gd name="connsiteY1" fmla="*/ 1320766 h 1320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538" h="1320766">
                <a:moveTo>
                  <a:pt x="261538" y="0"/>
                </a:moveTo>
                <a:cubicBezTo>
                  <a:pt x="261538" y="433587"/>
                  <a:pt x="139435" y="858840"/>
                  <a:pt x="0" y="1320766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0AE327-BE32-CA4A-BE6C-BC78734006C8}"/>
              </a:ext>
            </a:extLst>
          </p:cNvPr>
          <p:cNvSpPr txBox="1"/>
          <p:nvPr/>
        </p:nvSpPr>
        <p:spPr bwMode="auto">
          <a:xfrm>
            <a:off x="58042" y="3187827"/>
            <a:ext cx="10054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January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22C491-E04B-FE4F-B085-555B26CD34DB}"/>
              </a:ext>
            </a:extLst>
          </p:cNvPr>
          <p:cNvSpPr txBox="1"/>
          <p:nvPr/>
        </p:nvSpPr>
        <p:spPr bwMode="auto">
          <a:xfrm>
            <a:off x="7315200" y="152400"/>
            <a:ext cx="4874496" cy="652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noAutofit/>
          </a:bodyPr>
          <a:lstStyle/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Calculate paleo month lengths by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maintaining present-day angular definitions of months, and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using the </a:t>
            </a:r>
            <a:r>
              <a:rPr lang="en-US" sz="2400" dirty="0">
                <a:solidFill>
                  <a:srgbClr val="0066FF"/>
                </a:solidFill>
                <a:latin typeface="Tahoma" pitchFamily="34" charset="0"/>
                <a:cs typeface="Tahoma" pitchFamily="34" charset="0"/>
              </a:rPr>
              <a:t>“traverse time” equation</a:t>
            </a:r>
            <a:r>
              <a:rPr lang="en-US" sz="2400" dirty="0">
                <a:latin typeface="Tahoma" pitchFamily="34" charset="0"/>
                <a:cs typeface="Tahoma" pitchFamily="34" charset="0"/>
              </a:rPr>
              <a:t> (derived from Kepler’s equation) to determine the length of time required to traverse those angles (at any particular paleo age)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Two notions of a “day”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solar day (noon-to-noon)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itchFamily="34" charset="0"/>
                <a:cs typeface="Tahoma" pitchFamily="34" charset="0"/>
              </a:rPr>
              <a:t>1 d = (60 x 60 x 24) s</a:t>
            </a:r>
          </a:p>
          <a:p>
            <a:pPr eaLnBrk="1" hangingPunct="1"/>
            <a:r>
              <a:rPr lang="en-US" sz="2400" dirty="0">
                <a:latin typeface="Tahoma" pitchFamily="34" charset="0"/>
                <a:cs typeface="Tahoma" pitchFamily="34" charset="0"/>
              </a:rPr>
              <a:t>	= 86,400 s</a:t>
            </a:r>
          </a:p>
          <a:p>
            <a:pPr eaLnBrk="1" hangingPunct="1"/>
            <a:endParaRPr lang="en-US" sz="2400" dirty="0">
              <a:latin typeface="Tahoma" pitchFamily="34" charset="0"/>
              <a:cs typeface="Tahoma" pitchFamily="34" charset="0"/>
            </a:endParaRPr>
          </a:p>
          <a:p>
            <a:pPr marL="9525" indent="-9525" eaLnBrk="1" hangingPunct="1"/>
            <a:r>
              <a:rPr lang="en-US" sz="1600" dirty="0">
                <a:latin typeface="Tahoma" pitchFamily="34" charset="0"/>
                <a:cs typeface="Tahoma" pitchFamily="34" charset="0"/>
              </a:rPr>
              <a:t>(Curtis, H.D. (2014) Orbital Mechanics for Engineering Students, Elsevier, Ch. 3, </a:t>
            </a:r>
            <a:r>
              <a:rPr lang="en-US" sz="1600" dirty="0" err="1">
                <a:latin typeface="Tahoma" pitchFamily="34" charset="0"/>
                <a:cs typeface="Tahoma" pitchFamily="34" charset="0"/>
              </a:rPr>
              <a:t>eqn</a:t>
            </a:r>
            <a:r>
              <a:rPr lang="en-US" sz="1600" dirty="0">
                <a:latin typeface="Tahoma" pitchFamily="34" charset="0"/>
                <a:cs typeface="Tahoma" pitchFamily="34" charset="0"/>
              </a:rPr>
              <a:t> 3.13b, 3.14 &amp; 3.15)</a:t>
            </a:r>
            <a:endParaRPr lang="en-US" sz="1200" dirty="0">
              <a:latin typeface="Tahoma" pitchFamily="34" charset="0"/>
              <a:cs typeface="Tahoma" pitchFamily="34" charset="0"/>
            </a:endParaRPr>
          </a:p>
          <a:p>
            <a:pPr eaLnBrk="1" hangingPunct="1"/>
            <a:endParaRPr lang="en-US" sz="18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25E40-D596-9A41-8634-FB9DCC8F8169}"/>
              </a:ext>
            </a:extLst>
          </p:cNvPr>
          <p:cNvSpPr txBox="1"/>
          <p:nvPr/>
        </p:nvSpPr>
        <p:spPr bwMode="auto">
          <a:xfrm>
            <a:off x="199542" y="3655329"/>
            <a:ext cx="1004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shorter </a:t>
            </a:r>
          </a:p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traverse</a:t>
            </a:r>
          </a:p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FBDAD1-C24D-ED4A-AFAC-3F341F65971C}"/>
              </a:ext>
            </a:extLst>
          </p:cNvPr>
          <p:cNvSpPr txBox="1"/>
          <p:nvPr/>
        </p:nvSpPr>
        <p:spPr bwMode="auto">
          <a:xfrm>
            <a:off x="5786192" y="2004071"/>
            <a:ext cx="1004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longer </a:t>
            </a:r>
          </a:p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traverse</a:t>
            </a:r>
          </a:p>
          <a:p>
            <a:pPr algn="ctr"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time</a:t>
            </a:r>
          </a:p>
        </p:txBody>
      </p:sp>
      <p:sp>
        <p:nvSpPr>
          <p:cNvPr id="15" name="Pie 22">
            <a:extLst>
              <a:ext uri="{FF2B5EF4-FFF2-40B4-BE49-F238E27FC236}">
                <a16:creationId xmlns:a16="http://schemas.microsoft.com/office/drawing/2014/main" id="{0153B73C-0FEF-EB4B-819E-7F2C1B2438F5}"/>
              </a:ext>
            </a:extLst>
          </p:cNvPr>
          <p:cNvSpPr/>
          <p:nvPr/>
        </p:nvSpPr>
        <p:spPr>
          <a:xfrm rot="8594647" flipH="1" flipV="1">
            <a:off x="5352190" y="1916016"/>
            <a:ext cx="500693" cy="1245843"/>
          </a:xfrm>
          <a:custGeom>
            <a:avLst/>
            <a:gdLst>
              <a:gd name="connsiteX0" fmla="*/ 4850902 w 4850902"/>
              <a:gd name="connsiteY0" fmla="*/ 2366353 h 4732706"/>
              <a:gd name="connsiteX1" fmla="*/ 4497924 w 4850902"/>
              <a:gd name="connsiteY1" fmla="*/ 3595679 h 4732706"/>
              <a:gd name="connsiteX2" fmla="*/ 2425451 w 4850902"/>
              <a:gd name="connsiteY2" fmla="*/ 2366353 h 4732706"/>
              <a:gd name="connsiteX3" fmla="*/ 4850902 w 4850902"/>
              <a:gd name="connsiteY3" fmla="*/ 2366353 h 4732706"/>
              <a:gd name="connsiteX0" fmla="*/ 352978 w 352978"/>
              <a:gd name="connsiteY0" fmla="*/ 0 h 1229326"/>
              <a:gd name="connsiteX1" fmla="*/ 0 w 352978"/>
              <a:gd name="connsiteY1" fmla="*/ 1229326 h 1229326"/>
              <a:gd name="connsiteX2" fmla="*/ 352978 w 352978"/>
              <a:gd name="connsiteY2" fmla="*/ 0 h 1229326"/>
              <a:gd name="connsiteX0" fmla="*/ 261538 w 261538"/>
              <a:gd name="connsiteY0" fmla="*/ 0 h 1320766"/>
              <a:gd name="connsiteX1" fmla="*/ 0 w 261538"/>
              <a:gd name="connsiteY1" fmla="*/ 1320766 h 1320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538" h="1320766">
                <a:moveTo>
                  <a:pt x="261538" y="0"/>
                </a:moveTo>
                <a:cubicBezTo>
                  <a:pt x="261538" y="433587"/>
                  <a:pt x="139435" y="858840"/>
                  <a:pt x="0" y="1320766"/>
                </a:cubicBezTo>
              </a:path>
            </a:pathLst>
          </a:custGeom>
          <a:noFill/>
          <a:ln w="34925">
            <a:solidFill>
              <a:srgbClr val="FF0000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282106-7DF6-AA46-B49B-EBBBFB70CCBA}"/>
              </a:ext>
            </a:extLst>
          </p:cNvPr>
          <p:cNvCxnSpPr>
            <a:cxnSpLocks/>
          </p:cNvCxnSpPr>
          <p:nvPr/>
        </p:nvCxnSpPr>
        <p:spPr>
          <a:xfrm flipV="1">
            <a:off x="1828800" y="2133602"/>
            <a:ext cx="3108960" cy="175259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9C8D34-23CB-4244-9942-9CBE7D4E680E}"/>
              </a:ext>
            </a:extLst>
          </p:cNvPr>
          <p:cNvCxnSpPr>
            <a:cxnSpLocks/>
          </p:cNvCxnSpPr>
          <p:nvPr/>
        </p:nvCxnSpPr>
        <p:spPr>
          <a:xfrm>
            <a:off x="1574304" y="3124200"/>
            <a:ext cx="3683496" cy="636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CAEFE74-DC82-D24C-AD64-F612C584AD85}"/>
              </a:ext>
            </a:extLst>
          </p:cNvPr>
          <p:cNvSpPr txBox="1"/>
          <p:nvPr/>
        </p:nvSpPr>
        <p:spPr bwMode="auto">
          <a:xfrm>
            <a:off x="6006742" y="2947520"/>
            <a:ext cx="14156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2,765,854 s</a:t>
            </a:r>
          </a:p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= 32.01 d	</a:t>
            </a:r>
          </a:p>
          <a:p>
            <a:pPr eaLnBrk="1" hangingPunct="1"/>
            <a:endParaRPr lang="en-US" sz="1800" dirty="0" err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751EF7-82AA-884D-A24E-5B34F92D7483}"/>
              </a:ext>
            </a:extLst>
          </p:cNvPr>
          <p:cNvSpPr txBox="1"/>
          <p:nvPr/>
        </p:nvSpPr>
        <p:spPr bwMode="auto">
          <a:xfrm>
            <a:off x="628074" y="4578659"/>
            <a:ext cx="145905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2,593,387 s </a:t>
            </a:r>
          </a:p>
          <a:p>
            <a:pPr eaLnBrk="1" hangingPunct="1"/>
            <a:r>
              <a:rPr lang="en-US" sz="1800" dirty="0">
                <a:latin typeface="Tahoma" pitchFamily="34" charset="0"/>
                <a:cs typeface="Tahoma" pitchFamily="34" charset="0"/>
              </a:rPr>
              <a:t>= 30.01	d</a:t>
            </a:r>
          </a:p>
          <a:p>
            <a:pPr eaLnBrk="1" hangingPunct="1"/>
            <a:endParaRPr lang="en-US" sz="1800" dirty="0" err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19D3E0-D2B2-894E-B4EB-10487E62ADDC}"/>
              </a:ext>
            </a:extLst>
          </p:cNvPr>
          <p:cNvSpPr/>
          <p:nvPr/>
        </p:nvSpPr>
        <p:spPr>
          <a:xfrm>
            <a:off x="900820" y="6080760"/>
            <a:ext cx="3717585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AF9E6-2043-5741-AC70-4726F1C2DA57}"/>
              </a:ext>
            </a:extLst>
          </p:cNvPr>
          <p:cNvSpPr txBox="1"/>
          <p:nvPr/>
        </p:nvSpPr>
        <p:spPr bwMode="auto">
          <a:xfrm>
            <a:off x="1463420" y="5479937"/>
            <a:ext cx="58496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 = 2.0d0 *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dsqrt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((1.0d0 -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eccen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/      !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3.13b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(1.0d0 +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eccen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*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dtan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theta_rad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2.0d0))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= E -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eccen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dsin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(E)                          !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3.14</a:t>
            </a:r>
          </a:p>
          <a:p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time = (M / (2.0d0 * pi)) * T                  ! </a:t>
            </a:r>
            <a:r>
              <a:rPr lang="en-US" sz="1400" dirty="0" err="1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sz="1400" dirty="0">
                <a:solidFill>
                  <a:srgbClr val="0066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3.15</a:t>
            </a:r>
          </a:p>
        </p:txBody>
      </p:sp>
    </p:spTree>
    <p:extLst>
      <p:ext uri="{BB962C8B-B14F-4D97-AF65-F5344CB8AC3E}">
        <p14:creationId xmlns:p14="http://schemas.microsoft.com/office/powerpoint/2010/main" val="346601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4821FCC-FF2F-2740-A55F-1A7609AE0E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/>
          <a:stretch/>
        </p:blipFill>
        <p:spPr>
          <a:xfrm>
            <a:off x="0" y="0"/>
            <a:ext cx="65532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624711-DD19-E141-82D2-3A5181704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/>
          <a:stretch/>
        </p:blipFill>
        <p:spPr>
          <a:xfrm>
            <a:off x="5943600" y="0"/>
            <a:ext cx="6553200" cy="6858000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11734800" cy="609600"/>
          </a:xfrm>
        </p:spPr>
        <p:txBody>
          <a:bodyPr/>
          <a:lstStyle/>
          <a:p>
            <a:r>
              <a:rPr lang="en-US" dirty="0"/>
              <a:t>0 ka (perihelion in boreal winter) vs. 11 ka (perihelion in boreal summer)</a:t>
            </a:r>
          </a:p>
        </p:txBody>
      </p:sp>
    </p:spTree>
    <p:extLst>
      <p:ext uri="{BB962C8B-B14F-4D97-AF65-F5344CB8AC3E}">
        <p14:creationId xmlns:p14="http://schemas.microsoft.com/office/powerpoint/2010/main" val="261092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611D3-9639-BC4C-ABB3-C3567C310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/>
          <a:stretch/>
        </p:blipFill>
        <p:spPr>
          <a:xfrm>
            <a:off x="0" y="0"/>
            <a:ext cx="65532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759CF5-CF45-F54D-BD5E-31B23F995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0"/>
            <a:ext cx="6858000" cy="6858000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2880"/>
            <a:ext cx="11125200" cy="609600"/>
          </a:xfrm>
        </p:spPr>
        <p:txBody>
          <a:bodyPr/>
          <a:lstStyle/>
          <a:p>
            <a:r>
              <a:rPr lang="en-US" dirty="0"/>
              <a:t>PMIP4 Interglacial Experiments</a:t>
            </a:r>
          </a:p>
        </p:txBody>
      </p:sp>
    </p:spTree>
    <p:extLst>
      <p:ext uri="{BB962C8B-B14F-4D97-AF65-F5344CB8AC3E}">
        <p14:creationId xmlns:p14="http://schemas.microsoft.com/office/powerpoint/2010/main" val="332732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2E8AEA-63DD-364F-9A4A-5523C603E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r="4482"/>
          <a:stretch/>
        </p:blipFill>
        <p:spPr>
          <a:xfrm>
            <a:off x="6031374" y="0"/>
            <a:ext cx="6160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61097-2942-F344-8173-37279A8BA3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r="14445"/>
          <a:stretch/>
        </p:blipFill>
        <p:spPr>
          <a:xfrm>
            <a:off x="0" y="0"/>
            <a:ext cx="5562600" cy="6858000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82880"/>
            <a:ext cx="11734799" cy="609600"/>
          </a:xfrm>
        </p:spPr>
        <p:txBody>
          <a:bodyPr/>
          <a:lstStyle/>
          <a:p>
            <a:r>
              <a:rPr lang="en-US" dirty="0"/>
              <a:t>PMIP4 LGM Experiment                       PMIP4 lig116k (glacial inception)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54F54-0B1B-DD48-84A1-95505BA94747}"/>
              </a:ext>
            </a:extLst>
          </p:cNvPr>
          <p:cNvSpPr txBox="1"/>
          <p:nvPr/>
        </p:nvSpPr>
        <p:spPr bwMode="auto">
          <a:xfrm>
            <a:off x="5538932" y="3429000"/>
            <a:ext cx="49244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tlCol="0">
            <a:spAutoFit/>
          </a:bodyPr>
          <a:lstStyle/>
          <a:p>
            <a:pPr eaLnBrk="1" hangingPunct="1"/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</a:t>
            </a:r>
          </a:p>
        </p:txBody>
      </p:sp>
    </p:spTree>
    <p:extLst>
      <p:ext uri="{BB962C8B-B14F-4D97-AF65-F5344CB8AC3E}">
        <p14:creationId xmlns:p14="http://schemas.microsoft.com/office/powerpoint/2010/main" val="1035792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8CCBB-B3F2-AE41-A0E2-27CFC2AA3E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2" t="11556" r="6638" b="14445"/>
          <a:stretch/>
        </p:blipFill>
        <p:spPr>
          <a:xfrm>
            <a:off x="6469820" y="381000"/>
            <a:ext cx="5569780" cy="61834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381CD-AC2D-1B40-B638-A2C475F7E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506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7.0&quot;&gt;&lt;object type=&quot;1&quot; unique_id=&quot;10001&quot;&gt;&lt;object type=&quot;8&quot; unique_id=&quot;10068&quot;&gt;&lt;/object&gt;&lt;object type=&quot;2&quot; unique_id=&quot;10069&quot;&gt;&lt;object type=&quot;3&quot; unique_id=&quot;10070&quot;&gt;&lt;property id=&quot;20148&quot; value=&quot;5&quot;/&gt;&lt;property id=&quot;20300&quot; value=&quot;Slide 1 - &amp;quot;Lecture 7 – Atmospheric pressure and wind&amp;quot;&quot;/&gt;&lt;property id=&quot;20307&quot; value=&quot;257&quot;/&gt;&lt;/object&gt;&lt;object type=&quot;3&quot; unique_id=&quot;10071&quot;&gt;&lt;property id=&quot;20148&quot; value=&quot;5&quot;/&gt;&lt;property id=&quot;20300&quot; value=&quot;Slide 2 - &amp;quot;Atmospheric Circulation&amp;quot;&quot;/&gt;&lt;property id=&quot;20307&quot; value=&quot;256&quot;/&gt;&lt;/object&gt;&lt;object type=&quot;3&quot; unique_id=&quot;10072&quot;&gt;&lt;property id=&quot;20148&quot; value=&quot;5&quot;/&gt;&lt;property id=&quot;20300&quot; value=&quot;Slide 3 - &amp;quot;Generation of atmospheric circulation&amp;quot;&quot;/&gt;&lt;property id=&quot;20307&quot; value=&quot;258&quot;/&gt;&lt;/object&gt;&lt;object type=&quot;3&quot; unique_id=&quot;10073&quot;&gt;&lt;property id=&quot;20148&quot; value=&quot;5&quot;/&gt;&lt;property id=&quot;20300&quot; value=&quot;Slide 4 - &amp;quot;Regional circulation systems&amp;quot;&quot;/&gt;&lt;property id=&quot;20307&quot; value=&quot;259&quot;/&gt;&lt;/object&gt;&lt;object type=&quot;3&quot; unique_id=&quot;10074&quot;&gt;&lt;property id=&quot;20148&quot; value=&quot;5&quot;/&gt;&lt;property id=&quot;20300&quot; value=&quot;Slide 5 - &amp;quot;Some implications of the gas laws&amp;quot;&quot;/&gt;&lt;property id=&quot;20307&quot; value=&quot;264&quot;/&gt;&lt;/object&gt;&lt;object type=&quot;3&quot; unique_id=&quot;10075&quot;&gt;&lt;property id=&quot;20148&quot; value=&quot;5&quot;/&gt;&lt;property id=&quot;20300&quot; value=&quot;Slide 6 - &amp;quot;Pressure decreases with height&amp;quot;&quot;/&gt;&lt;property id=&quot;20307&quot; value=&quot;263&quot;/&gt;&lt;/object&gt;&lt;object type=&quot;3&quot; unique_id=&quot;10076&quot;&gt;&lt;property id=&quot;20148&quot; value=&quot;5&quot;/&gt;&lt;property id=&quot;20300&quot; value=&quot;Slide 7 - &amp;quot;Impact of heating on pressure-surface elevation&amp;quot;&quot;/&gt;&lt;property id=&quot;20307&quot; value=&quot;267&quot;/&gt;&lt;/object&gt;&lt;object type=&quot;3&quot; unique_id=&quot;10077&quot;&gt;&lt;property id=&quot;20148&quot; value=&quot;5&quot;/&gt;&lt;property id=&quot;20300&quot; value=&quot;Slide 8 - &amp;quot;Sloping pressure surfaces&amp;quot;&quot;/&gt;&lt;property id=&quot;20307&quot; value=&quot;268&quot;/&gt;&lt;/object&gt;&lt;object type=&quot;3&quot; unique_id=&quot;10078&quot;&gt;&lt;property id=&quot;20148&quot; value=&quot;5&quot;/&gt;&lt;property id=&quot;20300&quot; value=&quot;Slide 9 - &amp;quot;Flow down the pressure gradient&amp;quot;&quot;/&gt;&lt;property id=&quot;20307&quot; value=&quot;281&quot;/&gt;&lt;/object&gt;&lt;object type=&quot;3&quot; unique_id=&quot;10079&quot;&gt;&lt;property id=&quot;20148&quot; value=&quot;5&quot;/&gt;&lt;property id=&quot;20300&quot; value=&quot;Slide 10 - &amp;quot;Differential heating and sloping pressure surfaces&amp;quot;&quot;/&gt;&lt;property id=&quot;20307&quot; value=&quot;282&quot;/&gt;&lt;/object&gt;&lt;object type=&quot;3&quot; unique_id=&quot;10080&quot;&gt;&lt;property id=&quot;20148&quot; value=&quot;5&quot;/&gt;&lt;property id=&quot;20300&quot; value=&quot;Slide 11 - &amp;quot;Pressure-gradient force &amp;quot;&quot;/&gt;&lt;property id=&quot;20307&quot; value=&quot;265&quot;/&gt;&lt;/object&gt;&lt;object type=&quot;3&quot; unique_id=&quot;10081&quot;&gt;&lt;property id=&quot;20148&quot; value=&quot;5&quot;/&gt;&lt;property id=&quot;20300&quot; value=&quot;Slide 12 - &amp;quot;The horizontal pressure-gradient force&amp;quot;&quot;/&gt;&lt;property id=&quot;20307&quot; value=&quot;266&quot;/&gt;&lt;/object&gt;&lt;object type=&quot;3&quot; unique_id=&quot;10082&quot;&gt;&lt;property id=&quot;20148&quot; value=&quot;5&quot;/&gt;&lt;property id=&quot;20300&quot; value=&quot;Slide 13 - &amp;quot;Atmospheric motion in a rotating atmosphere&amp;quot;&quot;/&gt;&lt;property id=&quot;20307&quot; value=&quot;271&quot;/&gt;&lt;/object&gt;&lt;object type=&quot;3&quot; unique_id=&quot;10083&quot;&gt;&lt;property id=&quot;20148&quot; value=&quot;5&quot;/&gt;&lt;property id=&quot;20300&quot; value=&quot;Slide 14 - &amp;quot;Conservation of angular momentum&amp;quot;&quot;/&gt;&lt;property id=&quot;20307&quot; value=&quot;272&quot;/&gt;&lt;/object&gt;&lt;object type=&quot;3&quot; unique_id=&quot;10084&quot;&gt;&lt;property id=&quot;20148&quot; value=&quot;5&quot;/&gt;&lt;property id=&quot;20300&quot; value=&quot;Slide 15 - &amp;quot;Coriolis force and the geostrophic wind&amp;quot;&quot;/&gt;&lt;property id=&quot;20307&quot; value=&quot;273&quot;/&gt;&lt;/object&gt;&lt;object type=&quot;3&quot; unique_id=&quot;10085&quot;&gt;&lt;property id=&quot;20148&quot; value=&quot;5&quot;/&gt;&lt;property id=&quot;20300&quot; value=&quot;Slide 16 - &amp;quot;Pressure gradient and upper-level wind&amp;quot;&quot;/&gt;&lt;property id=&quot;20307&quot; value=&quot;283&quot;/&gt;&lt;/object&gt;&lt;object type=&quot;3&quot; unique_id=&quot;10086&quot;&gt;&lt;property id=&quot;20148&quot; value=&quot;5&quot;/&gt;&lt;property id=&quot;20300&quot; value=&quot;Slide 17 - &amp;quot;Flow of air aloft and at the surface&amp;quot;&quot;/&gt;&lt;property id=&quot;20307&quot; value=&quot;274&quot;/&gt;&lt;/object&gt;&lt;object type=&quot;3&quot; unique_id=&quot;10087&quot;&gt;&lt;property id=&quot;20148&quot; value=&quot;5&quot;/&gt;&lt;property id=&quot;20300&quot; value=&quot;Slide 18 - &amp;quot;Flow of air around high and low pressure systems&amp;quot;&quot;/&gt;&lt;property id=&quot;20307&quot; value=&quot;275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33CC"/>
      </a:hlink>
      <a:folHlink>
        <a:srgbClr val="B2B2B2"/>
      </a:folHlink>
    </a:clrScheme>
    <a:fontScheme name="Default Design">
      <a:majorFont>
        <a:latin typeface="Tahom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wrap="none">
        <a:spAutoFit/>
      </a:bodyPr>
      <a:lstStyle>
        <a:defPPr eaLnBrk="1" hangingPunct="1">
          <a:defRPr sz="1800" dirty="0" err="1">
            <a:latin typeface="Tahoma" pitchFamily="34" charset="0"/>
            <a:cs typeface="Tahoma" pitchFamily="34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1424</Words>
  <Application>Microsoft Macintosh PowerPoint</Application>
  <PresentationFormat>Widescreen</PresentationFormat>
  <Paragraphs>142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Consolas</vt:lpstr>
      <vt:lpstr>Tahoma</vt:lpstr>
      <vt:lpstr>Times New Roman</vt:lpstr>
      <vt:lpstr>Default Design</vt:lpstr>
      <vt:lpstr>PowerPoint Presentation</vt:lpstr>
      <vt:lpstr>PowerPoint Presentation</vt:lpstr>
      <vt:lpstr>PowerPoint Presentation</vt:lpstr>
      <vt:lpstr>Temporal variations in the orbit</vt:lpstr>
      <vt:lpstr>Paleo month-length calculation</vt:lpstr>
      <vt:lpstr>0 ka (perihelion in boreal winter) vs. 11 ka (perihelion in boreal summer)</vt:lpstr>
      <vt:lpstr>PMIP4 Interglacial Experiments</vt:lpstr>
      <vt:lpstr>PMIP4 LGM Experiment                       PMIP4 lig116k (glacial inception)</vt:lpstr>
      <vt:lpstr>PowerPoint Presentation</vt:lpstr>
      <vt:lpstr>PowerPoint Presentation</vt:lpstr>
      <vt:lpstr>PowerPoint Presentation</vt:lpstr>
      <vt:lpstr>PowerPoint Presentation</vt:lpstr>
      <vt:lpstr>Mean-preserving pseudo-daily interpolation (Epstein, 1991, J. Climate)</vt:lpstr>
      <vt:lpstr>Near-surface air temperature (tas)              CCSM4 midHolocene (6 ka)</vt:lpstr>
      <vt:lpstr>Near-surface air temperature (tas)              CCSM4 midHolocene (6 ka)</vt:lpstr>
      <vt:lpstr>Near-surface air temperature (tas)        MPI-ESM-P midHolocene (6 ka)</vt:lpstr>
      <vt:lpstr>Near-surface air temperature (tas)    IPSL-CM6A-LR midHolocene (6 ka)</vt:lpstr>
      <vt:lpstr>Near-surface air temperature (tas)        IPSL-CM6A-LR lig127k (127 ka)</vt:lpstr>
      <vt:lpstr>500 hPa heights (zg)                                 CCSM4 midHolocene (6 ka)</vt:lpstr>
      <vt:lpstr>Net radiation (rnet)                                   CCSM4 midHolocene (6 ka)</vt:lpstr>
      <vt:lpstr>Latent heat flux (hfls)                                CCSM4 midHolocene (6 ka)</vt:lpstr>
      <vt:lpstr>Sensible heat flux (hfss)                             CCSM4 midHolocene (6 ka)</vt:lpstr>
      <vt:lpstr>Total cloud (clt)                                        CCSM4 midHolocene (6 ka)       </vt:lpstr>
      <vt:lpstr>Precipitation rate (pr)                                CCSM4 midHolocene (6 ka)</vt:lpstr>
      <vt:lpstr>Precipitation rate (pr)                                CCSM4 midHolocene (6 ka)</vt:lpstr>
      <vt:lpstr>Sea-ice fraction (sic)                                  CCSM4 midHolocene (6 ka)</vt:lpstr>
      <vt:lpstr>TraCE-21ka transient simulations (annual values)</vt:lpstr>
      <vt:lpstr>PowerPoint Presentation</vt:lpstr>
      <vt:lpstr>PowerPoint Presentation</vt:lpstr>
      <vt:lpstr>PowerPoint Presentation</vt:lpstr>
    </vt:vector>
  </TitlesOfParts>
  <Company>University of Oregon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bartlein</dc:creator>
  <cp:lastModifiedBy>Bartlein</cp:lastModifiedBy>
  <cp:revision>118</cp:revision>
  <dcterms:created xsi:type="dcterms:W3CDTF">2001-04-13T00:08:55Z</dcterms:created>
  <dcterms:modified xsi:type="dcterms:W3CDTF">2019-12-28T20:26:55Z</dcterms:modified>
</cp:coreProperties>
</file>